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notesMasterIdLst>
    <p:notesMasterId r:id="rId10"/>
  </p:notesMasterIdLst>
  <p:sldIdLst>
    <p:sldId id="256" r:id="rId2"/>
    <p:sldId id="257" r:id="rId3"/>
    <p:sldId id="258" r:id="rId4"/>
    <p:sldId id="259" r:id="rId5"/>
    <p:sldId id="260" r:id="rId6"/>
    <p:sldId id="261" r:id="rId7"/>
    <p:sldId id="262" r:id="rId8"/>
    <p:sldId id="26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1920D9-EBE5-4C0A-847A-D458A80B89C2}" type="datetimeFigureOut">
              <a:rPr lang="en-US" smtClean="0"/>
              <a:t>2/13/2012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1B0B5C7-2B01-4C6E-8089-705BBAC620F1}" type="slidenum">
              <a:rPr lang="en-US" smtClean="0"/>
              <a:t>‹#›</a:t>
            </a:fld>
            <a:endParaRPr lang="en-US"/>
          </a:p>
        </p:txBody>
      </p:sp>
    </p:spTree>
    <p:extLst>
      <p:ext uri="{BB962C8B-B14F-4D97-AF65-F5344CB8AC3E}">
        <p14:creationId xmlns:p14="http://schemas.microsoft.com/office/powerpoint/2010/main" val="42120619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smtClean="0"/>
              <a:t>Separating</a:t>
            </a:r>
            <a:r>
              <a:rPr lang="en-US" baseline="0" dirty="0" smtClean="0"/>
              <a:t> you business from your home life can greatly reduce stress</a:t>
            </a:r>
          </a:p>
          <a:p>
            <a:r>
              <a:rPr lang="en-US" baseline="0" dirty="0" smtClean="0"/>
              <a:t>Financially you should keep separate accounts. Even if your just a single person, you should keep a business account and a personal account. It will help you come tax season and will keep you in track with what expenses belong where.</a:t>
            </a:r>
          </a:p>
          <a:p>
            <a:endParaRPr lang="en-US" baseline="0" dirty="0" smtClean="0"/>
          </a:p>
          <a:p>
            <a:r>
              <a:rPr lang="en-US" baseline="0" dirty="0" smtClean="0"/>
              <a:t>Mentally, you should practice leaving work at work, and, for that matter home at home. You can save a lot of anxiety and potential conflicts with spouse, children, and co-workers, by practicing trying to keep mental categories. </a:t>
            </a:r>
          </a:p>
          <a:p>
            <a:endParaRPr lang="en-US" baseline="0" dirty="0" smtClean="0"/>
          </a:p>
          <a:p>
            <a:r>
              <a:rPr lang="en-US" baseline="0" dirty="0" smtClean="0"/>
              <a:t>Legally speaking though, I want you to think about incorporating. This creates a separate entity which will hold your business. The best form for small business owners is through an LLC. LLC’s are not difficult and not expensive to form. The whole process can be done on one printable PDF and costs about $125. I think $30 more if you want a wall certificate. </a:t>
            </a:r>
          </a:p>
          <a:p>
            <a:endParaRPr lang="en-US" baseline="0" dirty="0" smtClean="0"/>
          </a:p>
          <a:p>
            <a:r>
              <a:rPr lang="en-US" baseline="0" dirty="0" smtClean="0"/>
              <a:t>An equally important and just as often ignored concept is that of contracts. Contracts, you think, well they’re long and complicated and I’m just doing business with Jim down the street. </a:t>
            </a:r>
          </a:p>
          <a:p>
            <a:r>
              <a:rPr lang="en-US" baseline="0" dirty="0" smtClean="0"/>
              <a:t>It doesn’t matter. A contract will provide you peace of mind, and give you a basis for your thinking versus the other parties’ thinking. It will clearly set out things like: payment, obligations, quality expectations, time for fulfillment (if any), time to correct, and what might cause the contract to end.</a:t>
            </a:r>
          </a:p>
          <a:p>
            <a:endParaRPr lang="en-US" baseline="0" dirty="0" smtClean="0"/>
          </a:p>
          <a:p>
            <a:r>
              <a:rPr lang="en-US" baseline="0" dirty="0" smtClean="0"/>
              <a:t>Business-wise, my legal tips for you are to incorporate and use a contract. No matter how small the issue is. </a:t>
            </a:r>
            <a:endParaRPr lang="en-US" dirty="0"/>
          </a:p>
        </p:txBody>
      </p:sp>
      <p:sp>
        <p:nvSpPr>
          <p:cNvPr id="4" name="Slide Number Placeholder 3"/>
          <p:cNvSpPr>
            <a:spLocks noGrp="1"/>
          </p:cNvSpPr>
          <p:nvPr>
            <p:ph type="sldNum" sz="quarter" idx="10"/>
          </p:nvPr>
        </p:nvSpPr>
        <p:spPr/>
        <p:txBody>
          <a:bodyPr/>
          <a:lstStyle/>
          <a:p>
            <a:fld id="{F1B0B5C7-2B01-4C6E-8089-705BBAC620F1}" type="slidenum">
              <a:rPr lang="en-US" smtClean="0"/>
              <a:t>2</a:t>
            </a:fld>
            <a:endParaRPr lang="en-US"/>
          </a:p>
        </p:txBody>
      </p:sp>
    </p:spTree>
    <p:extLst>
      <p:ext uri="{BB962C8B-B14F-4D97-AF65-F5344CB8AC3E}">
        <p14:creationId xmlns:p14="http://schemas.microsoft.com/office/powerpoint/2010/main" val="34859377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smtClean="0"/>
              <a:t>Plan how</a:t>
            </a:r>
            <a:r>
              <a:rPr lang="en-US" baseline="0" dirty="0" smtClean="0"/>
              <a:t> your estate should be disposed of in the event of your death. Its ugly, but it happens every day. Your estate plan tells who you want to get your “stuff” and often plans for funeral costs and life insurance policies. Often estate planning consists of nothing more than a will. </a:t>
            </a:r>
            <a:endParaRPr lang="en-US" dirty="0" smtClean="0"/>
          </a:p>
          <a:p>
            <a:endParaRPr lang="en-US" dirty="0" smtClean="0"/>
          </a:p>
          <a:p>
            <a:r>
              <a:rPr lang="en-US" dirty="0" smtClean="0"/>
              <a:t>Writing a will is very important. Wills are not just for people who have a lot of money, or people who are very old. Wills are for anyone who has something they’d</a:t>
            </a:r>
            <a:r>
              <a:rPr lang="en-US" baseline="0" dirty="0" smtClean="0"/>
              <a:t> like to make sure goes to the right person at their own death.</a:t>
            </a:r>
          </a:p>
          <a:p>
            <a:endParaRPr lang="en-US" baseline="0" dirty="0" smtClean="0"/>
          </a:p>
          <a:p>
            <a:r>
              <a:rPr lang="en-US" baseline="0" dirty="0" smtClean="0"/>
              <a:t>If you have a house, a car, a bank account, even a dog, you should consider a will. The law provides some default rules, but those rules may surprise you. </a:t>
            </a:r>
          </a:p>
          <a:p>
            <a:endParaRPr lang="en-US" baseline="0" dirty="0" smtClean="0"/>
          </a:p>
          <a:p>
            <a:r>
              <a:rPr lang="en-US" baseline="0" dirty="0" smtClean="0"/>
              <a:t>Re-write your will every five years. A handwritten will can suffice, but each new will cancels the old one. </a:t>
            </a:r>
          </a:p>
          <a:p>
            <a:endParaRPr lang="en-US" baseline="0" dirty="0" smtClean="0"/>
          </a:p>
          <a:p>
            <a:r>
              <a:rPr lang="en-US" baseline="0" dirty="0" smtClean="0"/>
              <a:t>Explain living will and power of attorney. </a:t>
            </a:r>
          </a:p>
          <a:p>
            <a:endParaRPr lang="en-US" baseline="0" dirty="0" smtClean="0"/>
          </a:p>
          <a:p>
            <a:r>
              <a:rPr lang="en-US" baseline="0" dirty="0" smtClean="0"/>
              <a:t>If you have a bike, a home, a bank account, even a dog, you should write a will.</a:t>
            </a:r>
          </a:p>
          <a:p>
            <a:endParaRPr lang="en-US" baseline="0" dirty="0" smtClean="0"/>
          </a:p>
          <a:p>
            <a:r>
              <a:rPr lang="en-US" baseline="0" dirty="0" smtClean="0"/>
              <a:t>When writing the will, pick your beneficiaries carefully, and we lawyers recommend rethinking this every five years. Who you love, and who you want to benefit, and who is in or out of your life, changes often. And if you leave something to someone who has already passed, or who by the time you pass you wouldn’t want to have that item anymore, then </a:t>
            </a:r>
            <a:endParaRPr lang="en-US" dirty="0"/>
          </a:p>
        </p:txBody>
      </p:sp>
      <p:sp>
        <p:nvSpPr>
          <p:cNvPr id="4" name="Slide Number Placeholder 3"/>
          <p:cNvSpPr>
            <a:spLocks noGrp="1"/>
          </p:cNvSpPr>
          <p:nvPr>
            <p:ph type="sldNum" sz="quarter" idx="10"/>
          </p:nvPr>
        </p:nvSpPr>
        <p:spPr/>
        <p:txBody>
          <a:bodyPr/>
          <a:lstStyle/>
          <a:p>
            <a:fld id="{F1B0B5C7-2B01-4C6E-8089-705BBAC620F1}" type="slidenum">
              <a:rPr lang="en-US" smtClean="0"/>
              <a:t>3</a:t>
            </a:fld>
            <a:endParaRPr lang="en-US"/>
          </a:p>
        </p:txBody>
      </p:sp>
    </p:spTree>
    <p:extLst>
      <p:ext uri="{BB962C8B-B14F-4D97-AF65-F5344CB8AC3E}">
        <p14:creationId xmlns:p14="http://schemas.microsoft.com/office/powerpoint/2010/main" val="11471377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341EAC79-EB9E-4426-8654-D6689267CFA5}" type="datetimeFigureOut">
              <a:rPr lang="en-US" smtClean="0"/>
              <a:t>2/13/2012</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345441"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3"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5"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4" y="3055622"/>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7" y="4625268"/>
            <a:ext cx="762000" cy="457200"/>
          </a:xfrm>
        </p:spPr>
        <p:txBody>
          <a:bodyPr/>
          <a:lstStyle>
            <a:lvl1pPr algn="ctr">
              <a:defRPr sz="2800">
                <a:solidFill>
                  <a:schemeClr val="accent1">
                    <a:lumMod val="50000"/>
                  </a:schemeClr>
                </a:solidFill>
              </a:defRPr>
            </a:lvl1pPr>
          </a:lstStyle>
          <a:p>
            <a:fld id="{3DA08300-7BC2-4478-BD9D-065E2D5DF77D}" type="slidenum">
              <a:rPr lang="en-US" smtClean="0"/>
              <a:t>‹#›</a:t>
            </a:fld>
            <a:endParaRPr lang="en-US"/>
          </a:p>
        </p:txBody>
      </p:sp>
      <p:sp>
        <p:nvSpPr>
          <p:cNvPr id="11" name="Rectangle 10"/>
          <p:cNvSpPr/>
          <p:nvPr/>
        </p:nvSpPr>
        <p:spPr>
          <a:xfrm>
            <a:off x="541822" y="4559277"/>
            <a:ext cx="6755167"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04705" y="3227034"/>
            <a:ext cx="6629400" cy="12192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1EAC79-EB9E-4426-8654-D6689267CFA5}" type="datetimeFigureOut">
              <a:rPr lang="en-US" smtClean="0"/>
              <a:t>2/13/2012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A08300-7BC2-4478-BD9D-065E2D5DF77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3"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10"/>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8"/>
            <a:ext cx="1485531" cy="57889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81000"/>
            <a:ext cx="6172200" cy="5791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41EAC79-EB9E-4426-8654-D6689267CFA5}" type="datetimeFigureOut">
              <a:rPr lang="en-US" smtClean="0"/>
              <a:t>2/13/2012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A08300-7BC2-4478-BD9D-065E2D5DF77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1EAC79-EB9E-4426-8654-D6689267CFA5}" type="datetimeFigureOut">
              <a:rPr lang="en-US" smtClean="0"/>
              <a:t>2/13/2012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A08300-7BC2-4478-BD9D-065E2D5DF77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341EAC79-EB9E-4426-8654-D6689267CFA5}" type="datetimeFigureOut">
              <a:rPr lang="en-US" smtClean="0"/>
              <a:t>2/13/2012</a:t>
            </a:fld>
            <a:endParaRPr lang="en-US"/>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1"/>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A08300-7BC2-4478-BD9D-065E2D5DF77D}" type="slidenum">
              <a:rPr lang="en-US" smtClean="0"/>
              <a:t>‹#›</a:t>
            </a:fld>
            <a:endParaRPr lang="en-US"/>
          </a:p>
        </p:txBody>
      </p:sp>
      <p:sp>
        <p:nvSpPr>
          <p:cNvPr id="2" name="Title 1"/>
          <p:cNvSpPr>
            <a:spLocks noGrp="1"/>
          </p:cNvSpPr>
          <p:nvPr>
            <p:ph type="title"/>
          </p:nvPr>
        </p:nvSpPr>
        <p:spPr>
          <a:xfrm>
            <a:off x="736456" y="3200400"/>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15" name="Rectangle 14"/>
          <p:cNvSpPr/>
          <p:nvPr/>
        </p:nvSpPr>
        <p:spPr>
          <a:xfrm>
            <a:off x="675496" y="4541521"/>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1"/>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4" name="Rectangle 13"/>
          <p:cNvSpPr/>
          <p:nvPr/>
        </p:nvSpPr>
        <p:spPr>
          <a:xfrm>
            <a:off x="675758"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3"/>
            <a:ext cx="8260672" cy="10394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41EAC79-EB9E-4426-8654-D6689267CFA5}" type="datetimeFigureOut">
              <a:rPr lang="en-US" smtClean="0"/>
              <a:t>2/13/2012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A08300-7BC2-4478-BD9D-065E2D5DF77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3"/>
            <a:ext cx="8260672" cy="1039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29"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29"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6"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41EAC79-EB9E-4426-8654-D6689267CFA5}" type="datetimeFigureOut">
              <a:rPr lang="en-US" smtClean="0"/>
              <a:t>2/13/2012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DA08300-7BC2-4478-BD9D-065E2D5DF77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41EAC79-EB9E-4426-8654-D6689267CFA5}" type="datetimeFigureOut">
              <a:rPr lang="en-US" smtClean="0"/>
              <a:t>2/13/2012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DA08300-7BC2-4478-BD9D-065E2D5DF77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341EAC79-EB9E-4426-8654-D6689267CFA5}" type="datetimeFigureOut">
              <a:rPr lang="en-US" smtClean="0"/>
              <a:t>2/13/2012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DA08300-7BC2-4478-BD9D-065E2D5DF77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1"/>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41EAC79-EB9E-4426-8654-D6689267CFA5}" type="datetimeFigureOut">
              <a:rPr lang="en-US" smtClean="0"/>
              <a:t>2/13/2012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A08300-7BC2-4478-BD9D-065E2D5DF77D}" type="slidenum">
              <a:rPr lang="en-US" smtClean="0"/>
              <a:t>‹#›</a:t>
            </a:fld>
            <a:endParaRPr lang="en-US"/>
          </a:p>
        </p:txBody>
      </p:sp>
      <p:sp>
        <p:nvSpPr>
          <p:cNvPr id="8" name="Rectangle 7"/>
          <p:cNvSpPr/>
          <p:nvPr/>
        </p:nvSpPr>
        <p:spPr>
          <a:xfrm>
            <a:off x="560034" y="1505712"/>
            <a:ext cx="2716567"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3"/>
            <a:ext cx="2483255"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5"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0" y="1734313"/>
            <a:ext cx="2298635" cy="1191620"/>
          </a:xfrm>
        </p:spPr>
        <p:txBody>
          <a:bodyPr anchor="b">
            <a:normAutofit/>
          </a:bodyPr>
          <a:lstStyle>
            <a:lvl1pPr algn="l">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8"/>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5" name="Date Placeholder 4"/>
          <p:cNvSpPr>
            <a:spLocks noGrp="1"/>
          </p:cNvSpPr>
          <p:nvPr>
            <p:ph type="dt" sz="half" idx="10"/>
          </p:nvPr>
        </p:nvSpPr>
        <p:spPr/>
        <p:txBody>
          <a:bodyPr/>
          <a:lstStyle/>
          <a:p>
            <a:fld id="{341EAC79-EB9E-4426-8654-D6689267CFA5}" type="datetimeFigureOut">
              <a:rPr lang="en-US" smtClean="0"/>
              <a:t>2/13/2012</a:t>
            </a:fld>
            <a:endParaRPr lang="en-US"/>
          </a:p>
        </p:txBody>
      </p:sp>
      <p:sp>
        <p:nvSpPr>
          <p:cNvPr id="7" name="Slide Number Placeholder 6"/>
          <p:cNvSpPr>
            <a:spLocks noGrp="1"/>
          </p:cNvSpPr>
          <p:nvPr>
            <p:ph type="sldNum" sz="quarter" idx="12"/>
          </p:nvPr>
        </p:nvSpPr>
        <p:spPr/>
        <p:txBody>
          <a:bodyPr/>
          <a:lstStyle/>
          <a:p>
            <a:fld id="{3DA08300-7BC2-4478-BD9D-065E2D5DF77D}" type="slidenum">
              <a:rPr lang="en-US" smtClean="0"/>
              <a:t>‹#›</a:t>
            </a:fld>
            <a:endParaRPr lang="en-US"/>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2000" y="5029201"/>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914400" y="5638800"/>
            <a:ext cx="7328515"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5105401"/>
            <a:ext cx="7328515" cy="523043"/>
          </a:xfrm>
        </p:spPr>
        <p:txBody>
          <a:bodyPr anchor="ctr" anchorCtr="0"/>
          <a:lstStyle>
            <a:lvl1pPr algn="ctr">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1"/>
            <a:ext cx="82296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2"/>
                </a:solidFill>
              </a:defRPr>
            </a:lvl1pPr>
          </a:lstStyle>
          <a:p>
            <a:fld id="{341EAC79-EB9E-4426-8654-D6689267CFA5}" type="datetimeFigureOut">
              <a:rPr lang="en-US" smtClean="0"/>
              <a:t>2/13/2012</a:t>
            </a:fld>
            <a:endParaRPr lang="en-US"/>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2"/>
                </a:solidFill>
              </a:defRPr>
            </a:lvl1pPr>
          </a:lstStyle>
          <a:p>
            <a:fld id="{3DA08300-7BC2-4478-BD9D-065E2D5DF77D}" type="slidenum">
              <a:rPr lang="en-US" smtClean="0"/>
              <a:t>‹#›</a:t>
            </a:fld>
            <a:endParaRPr lang="en-US"/>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3"/>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3"/>
            <a:ext cx="8260672" cy="103942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mailto:shannonk@mcdonalddefense.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r>
              <a:rPr lang="en-US" dirty="0" smtClean="0"/>
              <a:t>Interesting and (hopefully) Helpful</a:t>
            </a:r>
            <a:endParaRPr lang="en-US" dirty="0"/>
          </a:p>
        </p:txBody>
      </p:sp>
      <p:sp>
        <p:nvSpPr>
          <p:cNvPr id="2" name="Title 1"/>
          <p:cNvSpPr>
            <a:spLocks noGrp="1"/>
          </p:cNvSpPr>
          <p:nvPr>
            <p:ph type="ctrTitle"/>
          </p:nvPr>
        </p:nvSpPr>
        <p:spPr/>
        <p:txBody>
          <a:bodyPr/>
          <a:lstStyle/>
          <a:p>
            <a:r>
              <a:rPr lang="en-US" dirty="0" smtClean="0"/>
              <a:t>A Few Legal Tips</a:t>
            </a:r>
            <a:endParaRPr lang="en-US" dirty="0"/>
          </a:p>
        </p:txBody>
      </p:sp>
    </p:spTree>
    <p:extLst>
      <p:ext uri="{BB962C8B-B14F-4D97-AF65-F5344CB8AC3E}">
        <p14:creationId xmlns:p14="http://schemas.microsoft.com/office/powerpoint/2010/main" val="29989301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a:t>
            </a:r>
            <a:endParaRPr lang="en-US" dirty="0"/>
          </a:p>
        </p:txBody>
      </p:sp>
      <p:sp>
        <p:nvSpPr>
          <p:cNvPr id="3" name="Content Placeholder 2"/>
          <p:cNvSpPr>
            <a:spLocks noGrp="1"/>
          </p:cNvSpPr>
          <p:nvPr>
            <p:ph idx="1"/>
          </p:nvPr>
        </p:nvSpPr>
        <p:spPr/>
        <p:txBody>
          <a:bodyPr/>
          <a:lstStyle/>
          <a:p>
            <a:r>
              <a:rPr lang="en-US" dirty="0" smtClean="0"/>
              <a:t>Separate your business from your home </a:t>
            </a:r>
          </a:p>
          <a:p>
            <a:pPr lvl="1"/>
            <a:r>
              <a:rPr lang="en-US" dirty="0" smtClean="0"/>
              <a:t>Financially</a:t>
            </a:r>
          </a:p>
          <a:p>
            <a:pPr lvl="1"/>
            <a:r>
              <a:rPr lang="en-US" dirty="0" smtClean="0"/>
              <a:t>Mentally</a:t>
            </a:r>
          </a:p>
          <a:p>
            <a:pPr lvl="1"/>
            <a:endParaRPr lang="en-US" dirty="0"/>
          </a:p>
          <a:p>
            <a:pPr lvl="1"/>
            <a:r>
              <a:rPr lang="en-US" dirty="0" smtClean="0"/>
              <a:t>Incorporate!</a:t>
            </a:r>
          </a:p>
          <a:p>
            <a:pPr lvl="1"/>
            <a:endParaRPr lang="en-US" dirty="0"/>
          </a:p>
          <a:p>
            <a:pPr lvl="1"/>
            <a:r>
              <a:rPr lang="en-US" dirty="0" smtClean="0"/>
              <a:t>Use Contracts!</a:t>
            </a:r>
          </a:p>
          <a:p>
            <a:pPr marL="457200" lvl="1" indent="0">
              <a:buNone/>
            </a:pPr>
            <a:endParaRPr lang="en-US"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8200" y="2743201"/>
            <a:ext cx="2362200" cy="33274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656017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Estate and Health</a:t>
            </a:r>
            <a:endParaRPr lang="en-US" dirty="0"/>
          </a:p>
        </p:txBody>
      </p:sp>
      <p:sp>
        <p:nvSpPr>
          <p:cNvPr id="3" name="Content Placeholder 2"/>
          <p:cNvSpPr>
            <a:spLocks noGrp="1"/>
          </p:cNvSpPr>
          <p:nvPr>
            <p:ph idx="1"/>
          </p:nvPr>
        </p:nvSpPr>
        <p:spPr/>
        <p:txBody>
          <a:bodyPr>
            <a:normAutofit/>
          </a:bodyPr>
          <a:lstStyle/>
          <a:p>
            <a:r>
              <a:rPr lang="en-US" dirty="0" smtClean="0"/>
              <a:t>Write a will</a:t>
            </a:r>
          </a:p>
          <a:p>
            <a:pPr lvl="1"/>
            <a:r>
              <a:rPr lang="en-US" dirty="0" smtClean="0"/>
              <a:t>Its not just for rich old people</a:t>
            </a:r>
          </a:p>
          <a:p>
            <a:pPr lvl="1"/>
            <a:r>
              <a:rPr lang="en-US" dirty="0" smtClean="0"/>
              <a:t>Pick your beneficiaries carefully</a:t>
            </a:r>
          </a:p>
          <a:p>
            <a:pPr lvl="1"/>
            <a:endParaRPr lang="en-US" dirty="0"/>
          </a:p>
          <a:p>
            <a:pPr marL="457200" lvl="1" indent="0">
              <a:buNone/>
            </a:pPr>
            <a:endParaRPr lang="en-US" dirty="0" smtClean="0"/>
          </a:p>
          <a:p>
            <a:pPr marL="457200" lvl="1" indent="0">
              <a:buNone/>
            </a:pPr>
            <a:endParaRPr lang="en-US" dirty="0"/>
          </a:p>
          <a:p>
            <a:pPr marL="457200" lvl="1" indent="0" algn="ctr">
              <a:buNone/>
            </a:pPr>
            <a:r>
              <a:rPr lang="en-US" dirty="0" smtClean="0"/>
              <a:t>		Consider a living will and a who you </a:t>
            </a:r>
          </a:p>
          <a:p>
            <a:pPr marL="457200" lvl="1" indent="0" algn="ctr">
              <a:buNone/>
            </a:pPr>
            <a:r>
              <a:rPr lang="en-US" dirty="0" smtClean="0"/>
              <a:t>		would give power of attorney to</a:t>
            </a:r>
            <a:endParaRPr lang="en-US"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3384645"/>
            <a:ext cx="1892533" cy="2658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95947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Criminal Defense</a:t>
            </a:r>
            <a:endParaRPr lang="en-US" dirty="0"/>
          </a:p>
        </p:txBody>
      </p:sp>
      <p:sp>
        <p:nvSpPr>
          <p:cNvPr id="3" name="Content Placeholder 2"/>
          <p:cNvSpPr>
            <a:spLocks noGrp="1"/>
          </p:cNvSpPr>
          <p:nvPr>
            <p:ph idx="1"/>
          </p:nvPr>
        </p:nvSpPr>
        <p:spPr/>
        <p:txBody>
          <a:bodyPr>
            <a:normAutofit/>
          </a:bodyPr>
          <a:lstStyle/>
          <a:p>
            <a:pPr>
              <a:buFont typeface="Wingdings" pitchFamily="2" charset="2"/>
              <a:buChar char="§"/>
            </a:pPr>
            <a:r>
              <a:rPr lang="en-US" dirty="0" smtClean="0"/>
              <a:t>Miranda Warnings</a:t>
            </a:r>
          </a:p>
          <a:p>
            <a:pPr lvl="1"/>
            <a:r>
              <a:rPr lang="en-US" dirty="0" smtClean="0"/>
              <a:t>Right to remain silent</a:t>
            </a:r>
          </a:p>
          <a:p>
            <a:pPr lvl="1"/>
            <a:r>
              <a:rPr lang="en-US" dirty="0" smtClean="0"/>
              <a:t>Right to an attorney</a:t>
            </a:r>
          </a:p>
          <a:p>
            <a:pPr lvl="1"/>
            <a:r>
              <a:rPr lang="en-US" dirty="0" smtClean="0"/>
              <a:t>When aren’t they given?</a:t>
            </a:r>
            <a:endParaRPr lang="en-US" dirty="0"/>
          </a:p>
          <a:p>
            <a:pPr lvl="1"/>
            <a:endParaRPr lang="en-US" dirty="0" smtClean="0"/>
          </a:p>
          <a:p>
            <a:r>
              <a:rPr lang="en-US" dirty="0" smtClean="0"/>
              <a:t>What is allowed at a DUI stop?</a:t>
            </a:r>
          </a:p>
          <a:p>
            <a:pPr lvl="1"/>
            <a:r>
              <a:rPr lang="en-US" dirty="0" smtClean="0"/>
              <a:t>Road block</a:t>
            </a:r>
          </a:p>
          <a:p>
            <a:pPr lvl="2"/>
            <a:r>
              <a:rPr lang="en-US" dirty="0" smtClean="0"/>
              <a:t>Standard rules, length of stop, no reasonable suspicion needed</a:t>
            </a:r>
          </a:p>
          <a:p>
            <a:pPr lvl="1"/>
            <a:r>
              <a:rPr lang="en-US" dirty="0" smtClean="0"/>
              <a:t>Individual stop</a:t>
            </a:r>
          </a:p>
          <a:p>
            <a:pPr lvl="2"/>
            <a:r>
              <a:rPr lang="en-US" dirty="0" smtClean="0"/>
              <a:t>Reasonable suspicion, must show were driving and drunk</a:t>
            </a:r>
          </a:p>
          <a:p>
            <a:pPr lvl="2"/>
            <a:endParaRPr lang="en-US" dirty="0" smtClean="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15001" y="1981201"/>
            <a:ext cx="2425700" cy="2212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36660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Criminal Defense</a:t>
            </a:r>
            <a:endParaRPr lang="en-US" dirty="0"/>
          </a:p>
        </p:txBody>
      </p:sp>
      <p:sp>
        <p:nvSpPr>
          <p:cNvPr id="3" name="Content Placeholder 2"/>
          <p:cNvSpPr>
            <a:spLocks noGrp="1"/>
          </p:cNvSpPr>
          <p:nvPr>
            <p:ph idx="1"/>
          </p:nvPr>
        </p:nvSpPr>
        <p:spPr/>
        <p:txBody>
          <a:bodyPr>
            <a:normAutofit/>
          </a:bodyPr>
          <a:lstStyle/>
          <a:p>
            <a:r>
              <a:rPr lang="en-US" dirty="0" smtClean="0"/>
              <a:t>Search</a:t>
            </a:r>
          </a:p>
          <a:p>
            <a:pPr lvl="1"/>
            <a:r>
              <a:rPr lang="en-US" dirty="0" smtClean="0"/>
              <a:t>Home-</a:t>
            </a:r>
          </a:p>
          <a:p>
            <a:pPr lvl="2"/>
            <a:r>
              <a:rPr lang="en-US" dirty="0" smtClean="0"/>
              <a:t>Warrant or exigent circumstances (lawyer-speak for emergency)</a:t>
            </a:r>
          </a:p>
          <a:p>
            <a:pPr lvl="2"/>
            <a:r>
              <a:rPr lang="en-US" dirty="0" smtClean="0"/>
              <a:t>Permission</a:t>
            </a:r>
          </a:p>
          <a:p>
            <a:pPr lvl="1"/>
            <a:r>
              <a:rPr lang="en-US" dirty="0" smtClean="0"/>
              <a:t>Vehicle</a:t>
            </a:r>
          </a:p>
          <a:p>
            <a:pPr lvl="2"/>
            <a:r>
              <a:rPr lang="en-US" dirty="0" smtClean="0"/>
              <a:t>Almost always permitted but technically need reasonable suspicion</a:t>
            </a:r>
          </a:p>
          <a:p>
            <a:pPr lvl="3"/>
            <a:r>
              <a:rPr lang="en-US" dirty="0" smtClean="0"/>
              <a:t>Incident to arrest</a:t>
            </a:r>
          </a:p>
          <a:p>
            <a:pPr lvl="3"/>
            <a:r>
              <a:rPr lang="en-US" dirty="0" smtClean="0"/>
              <a:t>After impounding</a:t>
            </a:r>
          </a:p>
          <a:p>
            <a:pPr lvl="3"/>
            <a:r>
              <a:rPr lang="en-US" dirty="0" smtClean="0"/>
              <a:t>With permission</a:t>
            </a:r>
          </a:p>
          <a:p>
            <a:pPr lvl="1"/>
            <a:r>
              <a:rPr lang="en-US" dirty="0" smtClean="0"/>
              <a:t>Of the Person</a:t>
            </a:r>
          </a:p>
          <a:p>
            <a:pPr lvl="2"/>
            <a:r>
              <a:rPr lang="en-US" dirty="0" smtClean="0"/>
              <a:t>Incident to arrest or with permission</a:t>
            </a:r>
          </a:p>
        </p:txBody>
      </p:sp>
    </p:spTree>
    <p:extLst>
      <p:ext uri="{BB962C8B-B14F-4D97-AF65-F5344CB8AC3E}">
        <p14:creationId xmlns:p14="http://schemas.microsoft.com/office/powerpoint/2010/main" val="34914790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Civil Defense</a:t>
            </a:r>
            <a:endParaRPr lang="en-US" dirty="0"/>
          </a:p>
        </p:txBody>
      </p:sp>
      <p:sp>
        <p:nvSpPr>
          <p:cNvPr id="3" name="Content Placeholder 2"/>
          <p:cNvSpPr>
            <a:spLocks noGrp="1"/>
          </p:cNvSpPr>
          <p:nvPr>
            <p:ph idx="1"/>
          </p:nvPr>
        </p:nvSpPr>
        <p:spPr/>
        <p:txBody>
          <a:bodyPr/>
          <a:lstStyle/>
          <a:p>
            <a:r>
              <a:rPr lang="en-US" dirty="0" smtClean="0"/>
              <a:t>Not entitled to an attorney</a:t>
            </a:r>
          </a:p>
          <a:p>
            <a:r>
              <a:rPr lang="en-US" dirty="0"/>
              <a:t>T</a:t>
            </a:r>
            <a:r>
              <a:rPr lang="en-US" dirty="0" smtClean="0"/>
              <a:t>alk to an experienced attorney before responding</a:t>
            </a:r>
          </a:p>
          <a:p>
            <a:pPr lvl="1"/>
            <a:r>
              <a:rPr lang="en-US" dirty="0" smtClean="0"/>
              <a:t>Preliminary Objections</a:t>
            </a:r>
          </a:p>
          <a:p>
            <a:pPr lvl="1"/>
            <a:r>
              <a:rPr lang="en-US" dirty="0" smtClean="0"/>
              <a:t>Small Claims Court</a:t>
            </a:r>
          </a:p>
          <a:p>
            <a:r>
              <a:rPr lang="en-US" dirty="0" smtClean="0"/>
              <a:t>Preserving things for appeal</a:t>
            </a:r>
          </a:p>
          <a:p>
            <a:r>
              <a:rPr lang="en-US" dirty="0" smtClean="0"/>
              <a:t>Settlement</a:t>
            </a:r>
            <a:endParaRPr lang="en-US"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0601" y="3886201"/>
            <a:ext cx="3303587" cy="2401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433321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Civil Rights</a:t>
            </a:r>
            <a:endParaRPr lang="en-US" dirty="0"/>
          </a:p>
        </p:txBody>
      </p:sp>
      <p:sp>
        <p:nvSpPr>
          <p:cNvPr id="3" name="Content Placeholder 2"/>
          <p:cNvSpPr>
            <a:spLocks noGrp="1"/>
          </p:cNvSpPr>
          <p:nvPr>
            <p:ph idx="1"/>
          </p:nvPr>
        </p:nvSpPr>
        <p:spPr/>
        <p:txBody>
          <a:bodyPr>
            <a:normAutofit/>
          </a:bodyPr>
          <a:lstStyle/>
          <a:p>
            <a:r>
              <a:rPr lang="en-US" dirty="0" smtClean="0"/>
              <a:t>Intersects with your criminal rights</a:t>
            </a:r>
          </a:p>
          <a:p>
            <a:pPr lvl="1"/>
            <a:r>
              <a:rPr lang="en-US" dirty="0" smtClean="0"/>
              <a:t>Lack remedy unless criminal case is brought</a:t>
            </a:r>
          </a:p>
          <a:p>
            <a:r>
              <a:rPr lang="en-US" dirty="0" smtClean="0"/>
              <a:t>Wrongful Death</a:t>
            </a:r>
          </a:p>
          <a:p>
            <a:r>
              <a:rPr lang="en-US" dirty="0" err="1" smtClean="0"/>
              <a:t>Bivens</a:t>
            </a:r>
            <a:r>
              <a:rPr lang="en-US" dirty="0" smtClean="0"/>
              <a:t> Action</a:t>
            </a:r>
          </a:p>
          <a:p>
            <a:pPr lvl="1"/>
            <a:r>
              <a:rPr lang="en-US" dirty="0" smtClean="0"/>
              <a:t>Egregious/malicious wrongs</a:t>
            </a:r>
          </a:p>
          <a:p>
            <a:pPr lvl="1"/>
            <a:r>
              <a:rPr lang="en-US" dirty="0" smtClean="0"/>
              <a:t>Overcoming immunity</a:t>
            </a:r>
          </a:p>
          <a:p>
            <a:pPr lvl="2"/>
            <a:r>
              <a:rPr lang="en-US" dirty="0" smtClean="0"/>
              <a:t>State (11</a:t>
            </a:r>
            <a:r>
              <a:rPr lang="en-US" baseline="30000" dirty="0" smtClean="0"/>
              <a:t>th</a:t>
            </a:r>
            <a:r>
              <a:rPr lang="en-US" dirty="0" smtClean="0"/>
              <a:t> Amendment)</a:t>
            </a:r>
          </a:p>
          <a:p>
            <a:pPr lvl="2"/>
            <a:r>
              <a:rPr lang="en-US" dirty="0" smtClean="0"/>
              <a:t>Municipal</a:t>
            </a:r>
          </a:p>
          <a:p>
            <a:r>
              <a:rPr lang="en-US" dirty="0" smtClean="0"/>
              <a:t>Employers</a:t>
            </a: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99631" y="3124200"/>
            <a:ext cx="3146425" cy="212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689375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pPr marL="114300" indent="0" algn="ctr">
              <a:buNone/>
            </a:pPr>
            <a:r>
              <a:rPr lang="en-US" dirty="0" smtClean="0"/>
              <a:t>Shannon K. McDonald</a:t>
            </a:r>
          </a:p>
          <a:p>
            <a:pPr marL="114300" indent="0" algn="ctr">
              <a:buNone/>
            </a:pPr>
            <a:r>
              <a:rPr lang="en-US" dirty="0" smtClean="0"/>
              <a:t>27 S. Darlington St.</a:t>
            </a:r>
          </a:p>
          <a:p>
            <a:pPr marL="114300" indent="0" algn="ctr">
              <a:buNone/>
            </a:pPr>
            <a:r>
              <a:rPr lang="en-US" dirty="0" smtClean="0"/>
              <a:t>Second Floor</a:t>
            </a:r>
          </a:p>
          <a:p>
            <a:pPr marL="114300" indent="0" algn="ctr">
              <a:buNone/>
            </a:pPr>
            <a:r>
              <a:rPr lang="en-US" dirty="0" smtClean="0"/>
              <a:t>West Chester, PA 19125</a:t>
            </a:r>
          </a:p>
          <a:p>
            <a:pPr marL="114300" indent="0" algn="ctr">
              <a:buNone/>
            </a:pPr>
            <a:endParaRPr lang="en-US" dirty="0"/>
          </a:p>
          <a:p>
            <a:pPr marL="114300" indent="0" algn="ctr">
              <a:buNone/>
            </a:pPr>
            <a:r>
              <a:rPr lang="en-US" dirty="0" smtClean="0">
                <a:hlinkClick r:id="rId2"/>
              </a:rPr>
              <a:t>shannonk@mcdonalddefense.com</a:t>
            </a:r>
            <a:endParaRPr lang="en-US" dirty="0" smtClean="0"/>
          </a:p>
          <a:p>
            <a:pPr marL="114300" indent="0" algn="ctr">
              <a:buNone/>
            </a:pPr>
            <a:r>
              <a:rPr lang="en-US" dirty="0" smtClean="0"/>
              <a:t>267-702-0648</a:t>
            </a:r>
            <a:endParaRPr lang="en-US" dirty="0"/>
          </a:p>
        </p:txBody>
      </p:sp>
    </p:spTree>
    <p:extLst>
      <p:ext uri="{BB962C8B-B14F-4D97-AF65-F5344CB8AC3E}">
        <p14:creationId xmlns:p14="http://schemas.microsoft.com/office/powerpoint/2010/main" val="383880073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51</TotalTime>
  <Words>771</Words>
  <Application>Microsoft Office PowerPoint</Application>
  <PresentationFormat>On-screen Show (4:3)</PresentationFormat>
  <Paragraphs>93</Paragraphs>
  <Slides>8</Slides>
  <Notes>2</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Apothecary</vt:lpstr>
      <vt:lpstr>A Few Legal Tips</vt:lpstr>
      <vt:lpstr>Business</vt:lpstr>
      <vt:lpstr>Estate and Health</vt:lpstr>
      <vt:lpstr>Criminal Defense</vt:lpstr>
      <vt:lpstr>Criminal Defense</vt:lpstr>
      <vt:lpstr>Civil Defense</vt:lpstr>
      <vt:lpstr>Civil Rights</vt:lpstr>
      <vt:lpstr>Questions?</vt:lpstr>
    </vt:vector>
  </TitlesOfParts>
  <Company>University of Wyoming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Few Legal Tips</dc:title>
  <dc:creator>Shannon</dc:creator>
  <cp:lastModifiedBy>Shannon</cp:lastModifiedBy>
  <cp:revision>6</cp:revision>
  <dcterms:created xsi:type="dcterms:W3CDTF">2012-02-13T21:35:06Z</dcterms:created>
  <dcterms:modified xsi:type="dcterms:W3CDTF">2012-02-13T22:27:04Z</dcterms:modified>
</cp:coreProperties>
</file>